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30"/>
  </p:notesMasterIdLst>
  <p:handoutMasterIdLst>
    <p:handoutMasterId r:id="rId31"/>
  </p:handoutMasterIdLst>
  <p:sldIdLst>
    <p:sldId id="269" r:id="rId6"/>
    <p:sldId id="279" r:id="rId7"/>
    <p:sldId id="270" r:id="rId8"/>
    <p:sldId id="262" r:id="rId9"/>
    <p:sldId id="275" r:id="rId10"/>
    <p:sldId id="281" r:id="rId11"/>
    <p:sldId id="295" r:id="rId12"/>
    <p:sldId id="288" r:id="rId13"/>
    <p:sldId id="302" r:id="rId14"/>
    <p:sldId id="284" r:id="rId15"/>
    <p:sldId id="291" r:id="rId16"/>
    <p:sldId id="290" r:id="rId17"/>
    <p:sldId id="296" r:id="rId18"/>
    <p:sldId id="297" r:id="rId19"/>
    <p:sldId id="298" r:id="rId20"/>
    <p:sldId id="299" r:id="rId21"/>
    <p:sldId id="300" r:id="rId22"/>
    <p:sldId id="301" r:id="rId23"/>
    <p:sldId id="289" r:id="rId24"/>
    <p:sldId id="292" r:id="rId25"/>
    <p:sldId id="294" r:id="rId26"/>
    <p:sldId id="293" r:id="rId27"/>
    <p:sldId id="283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0" autoAdjust="0"/>
    <p:restoredTop sz="85185" autoAdjust="0"/>
  </p:normalViewPr>
  <p:slideViewPr>
    <p:cSldViewPr snapToGrid="0" snapToObjects="1">
      <p:cViewPr varScale="1">
        <p:scale>
          <a:sx n="124" d="100"/>
          <a:sy n="124" d="100"/>
        </p:scale>
        <p:origin x="1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api-code-sprint-2021-05" TargetMode="External"/><Relationship Id="rId2" Type="http://schemas.openxmlformats.org/officeDocument/2006/relationships/hyperlink" Target="https://gitter.im/ogc-developer/Sprint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964" y="-101040"/>
            <a:ext cx="6502715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Pre-event Webinar &amp; Workshop:  May 2021 OGC API Virtual Code Sprint  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May 19,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38194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Maps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Tiles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145610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Styles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188334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A73A35-942B-3D4B-81EB-3EEC6C04A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Styles API supports several types of consumers, mainly:</a:t>
            </a:r>
          </a:p>
          <a:p>
            <a:pPr lvl="1"/>
            <a:r>
              <a:rPr lang="en-US" dirty="0"/>
              <a:t>Web APIs implementing the draft OGC API - Maps specification fetch styles and render spatial data</a:t>
            </a:r>
          </a:p>
          <a:p>
            <a:pPr lvl="1"/>
            <a:r>
              <a:rPr lang="en-US" dirty="0"/>
              <a:t>Map clients fetch styles and render spatial data </a:t>
            </a:r>
          </a:p>
          <a:p>
            <a:pPr lvl="1"/>
            <a:r>
              <a:rPr lang="en-US" dirty="0"/>
              <a:t>Visual style editors that create, update and delete styles for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F43F4-069A-A746-9E88-410EBCEE2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35080-9D91-0140-AB7C-4087A5FF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Use Cases</a:t>
            </a:r>
          </a:p>
        </p:txBody>
      </p:sp>
    </p:spTree>
    <p:extLst>
      <p:ext uri="{BB962C8B-B14F-4D97-AF65-F5344CB8AC3E}">
        <p14:creationId xmlns:p14="http://schemas.microsoft.com/office/powerpoint/2010/main" val="1596807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226B6E-8260-9645-946F-9FBAF5EF2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Style</a:t>
            </a:r>
          </a:p>
          <a:p>
            <a:pPr lvl="1"/>
            <a:r>
              <a:rPr lang="en-US" dirty="0"/>
              <a:t>the main resource</a:t>
            </a:r>
          </a:p>
          <a:p>
            <a:r>
              <a:rPr lang="en-US" dirty="0"/>
              <a:t>Stylesheet</a:t>
            </a:r>
          </a:p>
          <a:p>
            <a:pPr lvl="1"/>
            <a:r>
              <a:rPr lang="en-US" dirty="0"/>
              <a:t>each style is available in one or more stylesheets - the representation of a style in an encoding like OGC SLD 1.0 or </a:t>
            </a:r>
            <a:r>
              <a:rPr lang="en-US" dirty="0" err="1"/>
              <a:t>Mapbox</a:t>
            </a:r>
            <a:r>
              <a:rPr lang="en-US" dirty="0"/>
              <a:t> Style</a:t>
            </a:r>
          </a:p>
          <a:p>
            <a:r>
              <a:rPr lang="en-US" dirty="0"/>
              <a:t>Style Metadata</a:t>
            </a:r>
          </a:p>
          <a:p>
            <a:pPr lvl="1"/>
            <a:r>
              <a:rPr lang="en-US" dirty="0"/>
              <a:t>metadata about a style with general descriptive information about the style, structural information (e.g., layers and attributes), and so forth to allow users to discover and select existing styles for their data</a:t>
            </a:r>
          </a:p>
          <a:p>
            <a:pPr lvl="1"/>
            <a:r>
              <a:rPr lang="en-US" dirty="0"/>
              <a:t>all information in the metadata is optional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ED5FE-DC75-F742-A984-AA7A7332D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B25FF1-0FF3-274F-8668-72577C339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/ Resources</a:t>
            </a:r>
          </a:p>
        </p:txBody>
      </p:sp>
    </p:spTree>
    <p:extLst>
      <p:ext uri="{BB962C8B-B14F-4D97-AF65-F5344CB8AC3E}">
        <p14:creationId xmlns:p14="http://schemas.microsoft.com/office/powerpoint/2010/main" val="2582737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A2F399-C77A-B745-A09A-77DB8C18D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346" y="981575"/>
            <a:ext cx="8463959" cy="54625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82A9CF-E0AA-7843-A63A-0277F204B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5700EE-41FA-B847-AAB3-2D65151B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and Operations</a:t>
            </a:r>
          </a:p>
        </p:txBody>
      </p:sp>
    </p:spTree>
    <p:extLst>
      <p:ext uri="{BB962C8B-B14F-4D97-AF65-F5344CB8AC3E}">
        <p14:creationId xmlns:p14="http://schemas.microsoft.com/office/powerpoint/2010/main" val="416257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82ED80-2179-924F-BABB-38F72AC2D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336525" cy="498529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Multiple implementations are available, initial developments during the Vector Tiles Pilots and Testbed 15</a:t>
            </a:r>
          </a:p>
          <a:p>
            <a:pPr>
              <a:lnSpc>
                <a:spcPct val="120000"/>
              </a:lnSpc>
            </a:pPr>
            <a:r>
              <a:rPr lang="en-US" dirty="0"/>
              <a:t>The working group has processed most open issues</a:t>
            </a:r>
          </a:p>
          <a:p>
            <a:pPr>
              <a:lnSpc>
                <a:spcPct val="120000"/>
              </a:lnSpc>
            </a:pPr>
            <a:r>
              <a:rPr lang="en-US" dirty="0"/>
              <a:t>Recently several changes have been made as a result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Styles resource is no longer tied to the landing page and can also be, for example, associated with a feature collection resource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of Prefer header preference "handling" to control validation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Removed conformance classes that are no longer needed or do not belong into the Core standard (managing style resources like symbols, sprites, fonts; </a:t>
            </a:r>
            <a:r>
              <a:rPr lang="en-US" dirty="0" err="1"/>
              <a:t>queryables</a:t>
            </a:r>
            <a:r>
              <a:rPr lang="en-US" dirty="0"/>
              <a:t>; style information in Collection resources)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Updates to align with other OGC API work (use of Common Core instead of referencing Features Core, use of Create/Replace/Delete and Update currently in Features Part 4) and other clarifications or editorial updates</a:t>
            </a:r>
          </a:p>
          <a:p>
            <a:pPr>
              <a:lnSpc>
                <a:spcPct val="120000"/>
              </a:lnSpc>
            </a:pPr>
            <a:r>
              <a:rPr lang="en-US" dirty="0"/>
              <a:t>Before the Sprint, interactive instruments will provide a server that implements the current draft specification and provides access to OS Open Zoomstack style resources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41429F-DD0E-0A49-A261-37FB35678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4AAD66-144E-4B4A-9E1F-99CCFB020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1952335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F523B2-0086-E941-A856-4DF124110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implementation feedback</a:t>
            </a:r>
          </a:p>
          <a:p>
            <a:pPr lvl="1"/>
            <a:r>
              <a:rPr lang="en-US" dirty="0"/>
              <a:t>In general</a:t>
            </a:r>
          </a:p>
          <a:p>
            <a:pPr lvl="1"/>
            <a:r>
              <a:rPr lang="en-US" dirty="0"/>
              <a:t>On the open issues</a:t>
            </a:r>
          </a:p>
          <a:p>
            <a:pPr lvl="1"/>
            <a:r>
              <a:rPr lang="en-US" dirty="0"/>
              <a:t>On the recent changes</a:t>
            </a:r>
          </a:p>
          <a:p>
            <a:r>
              <a:rPr lang="en-US" dirty="0"/>
              <a:t>Test how Styles, Tiles and Maps fit together</a:t>
            </a:r>
          </a:p>
          <a:p>
            <a:r>
              <a:rPr lang="en-US" dirty="0"/>
              <a:t>Get an idea about the maturity of the current specification - how far are we from moving forward in the standardization process?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FAF49-1663-474D-B130-65F358AFC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37605D-878F-4048-AFF2-6248294B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goals</a:t>
            </a:r>
          </a:p>
        </p:txBody>
      </p:sp>
    </p:spTree>
    <p:extLst>
      <p:ext uri="{BB962C8B-B14F-4D97-AF65-F5344CB8AC3E}">
        <p14:creationId xmlns:p14="http://schemas.microsoft.com/office/powerpoint/2010/main" val="2398989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1D98FD-89B5-CB47-97F0-0F7B986C9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#13: How to identify that a style can be applied to a data resource?</a:t>
            </a:r>
          </a:p>
          <a:p>
            <a:r>
              <a:rPr lang="en-US" dirty="0"/>
              <a:t>#5: Formulation of SLD stylesheets</a:t>
            </a:r>
          </a:p>
          <a:p>
            <a:r>
              <a:rPr lang="en-US" dirty="0"/>
              <a:t>#3: Do we need to be more restrictive in updates to style metadata?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dirty="0"/>
              <a:t>Also:</a:t>
            </a:r>
          </a:p>
          <a:p>
            <a:r>
              <a:rPr lang="en-US" sz="1900" dirty="0"/>
              <a:t>#12: Support for symbol and font collections</a:t>
            </a:r>
          </a:p>
          <a:p>
            <a:r>
              <a:rPr lang="en-US" sz="1900" dirty="0"/>
              <a:t>#14: Support for stylesheet modifiers</a:t>
            </a:r>
          </a:p>
          <a:p>
            <a:r>
              <a:rPr lang="en-US" sz="1900" dirty="0"/>
              <a:t>#4: Support for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858B9D-15AF-F946-A1C6-105102BA5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C34254-7C65-014A-BACF-99096392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issues</a:t>
            </a:r>
          </a:p>
        </p:txBody>
      </p:sp>
    </p:spTree>
    <p:extLst>
      <p:ext uri="{BB962C8B-B14F-4D97-AF65-F5344CB8AC3E}">
        <p14:creationId xmlns:p14="http://schemas.microsoft.com/office/powerpoint/2010/main" val="500235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API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implementations.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</a:t>
            </a:r>
            <a:endParaRPr lang="en-US" dirty="0"/>
          </a:p>
          <a:p>
            <a:pPr marL="0">
              <a:lnSpc>
                <a:spcPct val="110000"/>
              </a:lnSpc>
            </a:pPr>
            <a:r>
              <a:rPr lang="en-US" b="1" dirty="0"/>
              <a:t>Sponsor Remarks 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User Needs and Use Cases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Maps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Tiles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Styles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</a:t>
            </a:r>
          </a:p>
          <a:p>
            <a:pPr marL="0">
              <a:lnSpc>
                <a:spcPct val="110000"/>
              </a:lnSpc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Preparatory Work</a:t>
            </a:r>
            <a:r>
              <a:rPr lang="en-US" b="1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1 – May 26</a:t>
            </a:r>
          </a:p>
        </p:txBody>
      </p:sp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32A3069-4C17-0A43-864F-9D516273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63" y="973602"/>
            <a:ext cx="7019984" cy="588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2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E992181-1EAF-CF4D-9DD6-F130F85C6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997" y="1016276"/>
            <a:ext cx="10746194" cy="49339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2 – May 27</a:t>
            </a:r>
          </a:p>
        </p:txBody>
      </p:sp>
    </p:spTree>
    <p:extLst>
      <p:ext uri="{BB962C8B-B14F-4D97-AF65-F5344CB8AC3E}">
        <p14:creationId xmlns:p14="http://schemas.microsoft.com/office/powerpoint/2010/main" val="3226566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8ACD14A-5C09-334D-94E1-F60719410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173" y="1056031"/>
            <a:ext cx="9541986" cy="49604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3 – May 28</a:t>
            </a:r>
          </a:p>
        </p:txBody>
      </p:sp>
    </p:spTree>
    <p:extLst>
      <p:ext uri="{BB962C8B-B14F-4D97-AF65-F5344CB8AC3E}">
        <p14:creationId xmlns:p14="http://schemas.microsoft.com/office/powerpoint/2010/main" val="3751825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pPr lvl="1"/>
            <a:endParaRPr lang="en-US" dirty="0"/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https://gitter.im/ogc-developer/Sprints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https://github.com/opengeospatial/ogcapi-code-sprint-2021-05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OGC invites you to the May 2021 OGC API Virtual Code Sprint, to be held virtually on:</a:t>
            </a:r>
          </a:p>
          <a:p>
            <a:pPr lvl="1"/>
            <a:r>
              <a:rPr lang="en-US" dirty="0"/>
              <a:t>Day 1: Wednesday 26 May from 07:00am to 05:30pm EDT.</a:t>
            </a:r>
          </a:p>
          <a:p>
            <a:pPr lvl="1"/>
            <a:r>
              <a:rPr lang="en-US" dirty="0"/>
              <a:t>Day 2: Thursday 27 May from 07:00am to 05:30pm EDT.</a:t>
            </a:r>
          </a:p>
          <a:p>
            <a:pPr lvl="1"/>
            <a:r>
              <a:rPr lang="en-US" dirty="0"/>
              <a:t>Day 3: Friday 28 May from 07:00am to 05:30pm EDT.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minimal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APIs are a popular, effective method for rapid software development</a:t>
            </a:r>
          </a:p>
          <a:p>
            <a:endParaRPr lang="en-US" dirty="0"/>
          </a:p>
          <a:p>
            <a:r>
              <a:rPr lang="en-US" dirty="0"/>
              <a:t>There is an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and beyond geospatial developer communities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B481D95-C790-604E-9023-4BBD4D893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95" y="2162790"/>
            <a:ext cx="8781810" cy="2195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AF1416-E48F-A449-B5F7-0B215D9B4B9E}"/>
              </a:ext>
            </a:extLst>
          </p:cNvPr>
          <p:cNvSpPr txBox="1"/>
          <p:nvPr/>
        </p:nvSpPr>
        <p:spPr>
          <a:xfrm>
            <a:off x="1113182" y="1148198"/>
            <a:ext cx="314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Gold-level Sponsor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D2C3E-A794-3F47-9ADD-5EB7FC4F8F1A}"/>
              </a:ext>
            </a:extLst>
          </p:cNvPr>
          <p:cNvSpPr txBox="1"/>
          <p:nvPr/>
        </p:nvSpPr>
        <p:spPr>
          <a:xfrm>
            <a:off x="4821382" y="5403273"/>
            <a:ext cx="2208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http://</a:t>
            </a:r>
            <a:r>
              <a:rPr lang="en-US" sz="2800" dirty="0" err="1"/>
              <a:t>os.uk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5532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88D7C-025A-FB4A-B604-9F89EB6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Sprint is sponsored by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4F903D-F217-9B47-9697-67AA3D66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2" y="4920009"/>
            <a:ext cx="10417758" cy="789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0349E8-F31B-E347-88F3-F8BC9597A12A}"/>
              </a:ext>
            </a:extLst>
          </p:cNvPr>
          <p:cNvSpPr txBox="1"/>
          <p:nvPr/>
        </p:nvSpPr>
        <p:spPr>
          <a:xfrm>
            <a:off x="1113183" y="3951624"/>
            <a:ext cx="314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Silver-level Sponsor</a:t>
            </a: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B481D95-C790-604E-9023-4BBD4D893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334" y="1958364"/>
            <a:ext cx="5925327" cy="1481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AF1416-E48F-A449-B5F7-0B215D9B4B9E}"/>
              </a:ext>
            </a:extLst>
          </p:cNvPr>
          <p:cNvSpPr txBox="1"/>
          <p:nvPr/>
        </p:nvSpPr>
        <p:spPr>
          <a:xfrm>
            <a:off x="1113182" y="1148198"/>
            <a:ext cx="314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Gold-level Sponsor</a:t>
            </a:r>
          </a:p>
        </p:txBody>
      </p:sp>
    </p:spTree>
    <p:extLst>
      <p:ext uri="{BB962C8B-B14F-4D97-AF65-F5344CB8AC3E}">
        <p14:creationId xmlns:p14="http://schemas.microsoft.com/office/powerpoint/2010/main" val="3298118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D144AC-732C-D44A-9F84-10056E310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CF945AC9-AD0B-154A-8B9F-7658DCDD9E56}"/>
              </a:ext>
            </a:extLst>
          </p:cNvPr>
          <p:cNvSpPr txBox="1">
            <a:spLocks/>
          </p:cNvSpPr>
          <p:nvPr/>
        </p:nvSpPr>
        <p:spPr>
          <a:xfrm>
            <a:off x="334106" y="2882096"/>
            <a:ext cx="11339337" cy="3469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09274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/>
              <a:t>User Needs and Use Cases</a:t>
            </a:r>
          </a:p>
        </p:txBody>
      </p:sp>
    </p:spTree>
    <p:extLst>
      <p:ext uri="{BB962C8B-B14F-4D97-AF65-F5344CB8AC3E}">
        <p14:creationId xmlns:p14="http://schemas.microsoft.com/office/powerpoint/2010/main" val="137171621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3299</TotalTime>
  <Words>935</Words>
  <Application>Microsoft Macintosh PowerPoint</Application>
  <PresentationFormat>Widescreen</PresentationFormat>
  <Paragraphs>141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PowerPoint Presentation</vt:lpstr>
      <vt:lpstr>This Code Sprint is sponsored by</vt:lpstr>
      <vt:lpstr>PowerPoint Presentation</vt:lpstr>
      <vt:lpstr>Overview of the draft specification</vt:lpstr>
      <vt:lpstr>Overview of the draft specification</vt:lpstr>
      <vt:lpstr>Overview of the draft specification</vt:lpstr>
      <vt:lpstr>Supported Use Cases</vt:lpstr>
      <vt:lpstr>Key Concepts / Resources</vt:lpstr>
      <vt:lpstr>Resources and Operations</vt:lpstr>
      <vt:lpstr>Status</vt:lpstr>
      <vt:lpstr>Sprint goals</vt:lpstr>
      <vt:lpstr>Open issues</vt:lpstr>
      <vt:lpstr>Sprint Description</vt:lpstr>
      <vt:lpstr>Sprint Schedule – Day 1 – May 26</vt:lpstr>
      <vt:lpstr>Sprint Schedule – Day 2 – May 27</vt:lpstr>
      <vt:lpstr>Sprint Schedule – Day 3 – May 28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281</cp:revision>
  <dcterms:created xsi:type="dcterms:W3CDTF">2020-04-17T22:01:33Z</dcterms:created>
  <dcterms:modified xsi:type="dcterms:W3CDTF">2021-05-19T12:59:05Z</dcterms:modified>
</cp:coreProperties>
</file>